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hOLnJcchF+qVpj3evqlxnadSh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Tema generale: psicologia e scienza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Temi specifici: concetto di teoria; teorie ingenue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72b530a380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72b530a38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72b530a380_1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 txBox="1"/>
          <p:nvPr>
            <p:ph type="ctrTitle"/>
          </p:nvPr>
        </p:nvSpPr>
        <p:spPr>
          <a:xfrm>
            <a:off x="683568" y="1268760"/>
            <a:ext cx="7630616" cy="108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44"/>
          <p:cNvSpPr txBox="1"/>
          <p:nvPr>
            <p:ph idx="1" type="subTitle"/>
          </p:nvPr>
        </p:nvSpPr>
        <p:spPr>
          <a:xfrm>
            <a:off x="1371600" y="2924944"/>
            <a:ext cx="6224736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ts val="4000"/>
              <a:buNone/>
              <a:defRPr b="1" sz="4000">
                <a:solidFill>
                  <a:srgbClr val="800000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53"/>
          <p:cNvSpPr txBox="1"/>
          <p:nvPr>
            <p:ph idx="1" type="body"/>
          </p:nvPr>
        </p:nvSpPr>
        <p:spPr>
          <a:xfrm rot="5400000">
            <a:off x="2309019" y="-87109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5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5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5"/>
          <p:cNvSpPr txBox="1"/>
          <p:nvPr>
            <p:ph idx="1" type="body"/>
          </p:nvPr>
        </p:nvSpPr>
        <p:spPr>
          <a:xfrm>
            <a:off x="457200" y="1268760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000090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4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000090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0090"/>
              </a:buClr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5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000090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0090"/>
              </a:buClr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0090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0090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0090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0090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idx="1" type="body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" name="Google Shape;12;p43"/>
          <p:cNvSpPr/>
          <p:nvPr/>
        </p:nvSpPr>
        <p:spPr>
          <a:xfrm>
            <a:off x="0" y="-99392"/>
            <a:ext cx="91440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200"/>
              <a:buFont typeface="Calibri"/>
              <a:buNone/>
            </a:pPr>
            <a:r>
              <a:rPr b="0" i="0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Girotto-Zorzi, </a:t>
            </a:r>
            <a:r>
              <a:rPr b="0" i="1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Manuale di psicologia generale</a:t>
            </a:r>
            <a:r>
              <a:rPr b="0" i="0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, Il Mulino, 2016</a:t>
            </a:r>
            <a:br>
              <a:rPr b="0" i="0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Capitolo terzo, </a:t>
            </a:r>
            <a:r>
              <a:rPr b="0" i="1" lang="it-IT" sz="1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Processi percettivi di base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685800" y="1340769"/>
            <a:ext cx="7558608" cy="100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600"/>
              <a:buFont typeface="Calibri"/>
              <a:buNone/>
            </a:pPr>
            <a:r>
              <a:rPr lang="it-IT"/>
              <a:t>Capitolo terzo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403648" y="2492896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None/>
            </a:pPr>
            <a:r>
              <a:rPr lang="it-IT"/>
              <a:t>Processi percettivi di base</a:t>
            </a:r>
            <a:endParaRPr/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457200" y="908720"/>
            <a:ext cx="8003232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Soluzione: far dipendere il </a:t>
            </a:r>
            <a:r>
              <a:rPr i="1" lang="it-IT">
                <a:solidFill>
                  <a:srgbClr val="800000"/>
                </a:solidFill>
              </a:rPr>
              <a:t>colore superficiale percepito </a:t>
            </a:r>
            <a:r>
              <a:rPr lang="it-IT"/>
              <a:t>dalle </a:t>
            </a:r>
            <a:r>
              <a:rPr i="1" lang="it-IT">
                <a:solidFill>
                  <a:srgbClr val="800000"/>
                </a:solidFill>
              </a:rPr>
              <a:t>informazioni disponibili sulla presenza di zone diversamente illuminate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i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Si confronti il colore delle due regioni A e B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6" name="Google Shape;15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scacchiera di adelson.png"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3068960"/>
            <a:ext cx="3173028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457200" y="1124744"/>
            <a:ext cx="8219256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Il grigio di A e B è il medesimo (si provi a sovrapporre uno stesso grigio campione su ciascuna delle due regioni)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Tuttavia la regione B è percepita come più chiara di A perché appare in ombra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Teorie della percezione</a:t>
            </a:r>
            <a:endParaRPr/>
          </a:p>
        </p:txBody>
      </p:sp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457200" y="1340768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Sulla base di quali principi viene superata l’indeterminazione intrinseca alle proiezioni ottiche e ricostruito il mondo fisico a partire dagli stimoli prossimali?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Le diverse teorie della percezione differiscono per il modo in cui rispondono a questa domanda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Teorie empiriste (Helmholtz)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C0504D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percezione è basata su giudizi inconsci che permettono all’osservatore di scegliere l’oggetto esterno che </a:t>
            </a:r>
            <a:r>
              <a:rPr i="1" lang="it-IT">
                <a:solidFill>
                  <a:srgbClr val="800000"/>
                </a:solidFill>
              </a:rPr>
              <a:t>più verosimilmente </a:t>
            </a:r>
            <a:r>
              <a:rPr lang="it-IT"/>
              <a:t>è causa del dato sensoriale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457200" y="692696"/>
            <a:ext cx="8219256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None/>
            </a:pPr>
            <a:r>
              <a:rPr b="1" lang="it-IT">
                <a:solidFill>
                  <a:srgbClr val="800000"/>
                </a:solidFill>
              </a:rPr>
              <a:t>Psicologia della Gestalt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L’organizzazione percettiva tende a minimizzare il costo di rappresentazione e di elaborazione degli oggetti (</a:t>
            </a:r>
            <a:r>
              <a:rPr i="1" lang="it-IT">
                <a:solidFill>
                  <a:srgbClr val="800000"/>
                </a:solidFill>
              </a:rPr>
              <a:t>principio di minimo</a:t>
            </a:r>
            <a:r>
              <a:rPr lang="it-IT"/>
              <a:t>)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Noto Sans Symbols"/>
              <a:buChar char="▪"/>
            </a:pPr>
            <a:r>
              <a:rPr lang="it-IT"/>
              <a:t>Il principio di minimo riflette la </a:t>
            </a:r>
            <a:r>
              <a:rPr i="1" lang="it-IT">
                <a:solidFill>
                  <a:srgbClr val="800000"/>
                </a:solidFill>
              </a:rPr>
              <a:t>tendenza alla semplicità </a:t>
            </a:r>
            <a:r>
              <a:rPr lang="it-IT"/>
              <a:t>inerente al funzionamento del sistema visivo ed è relativamente indipendente dall’esperienza passata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 b="1">
              <a:solidFill>
                <a:srgbClr val="C0504D"/>
              </a:solidFill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800000"/>
              </a:buClr>
              <a:buSzPct val="100000"/>
              <a:buNone/>
            </a:pPr>
            <a:r>
              <a:rPr b="1" lang="it-IT">
                <a:solidFill>
                  <a:srgbClr val="800000"/>
                </a:solidFill>
              </a:rPr>
              <a:t>Approccio ecologico alla percezione (Gibson)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In condizioni normali il sistema visivo ha a disposizione una </a:t>
            </a:r>
            <a:r>
              <a:rPr i="1" lang="it-IT"/>
              <a:t>grande abbondanza di informazioni </a:t>
            </a:r>
            <a:r>
              <a:rPr lang="it-IT"/>
              <a:t>tale da rendere praticamente insignificante l’indeterminazione ottica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Noto Sans Symbols"/>
              <a:buChar char="▪"/>
            </a:pPr>
            <a:r>
              <a:rPr lang="it-IT"/>
              <a:t>Il problema dell’indeterminazione ottica viene risolto </a:t>
            </a:r>
            <a:r>
              <a:rPr i="1" lang="it-IT">
                <a:solidFill>
                  <a:srgbClr val="800000"/>
                </a:solidFill>
              </a:rPr>
              <a:t>negandone l’esistenza stessa</a:t>
            </a:r>
            <a:endParaRPr/>
          </a:p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323528" y="692696"/>
            <a:ext cx="8208912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Codificazione e organizzazione</a:t>
            </a:r>
            <a:endParaRPr/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395536" y="1628800"/>
            <a:ext cx="8208912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visione di livello intermedio riguarda l’</a:t>
            </a:r>
            <a:r>
              <a:rPr i="1" lang="it-IT">
                <a:solidFill>
                  <a:srgbClr val="800000"/>
                </a:solidFill>
              </a:rPr>
              <a:t>emergere di entità strutturate</a:t>
            </a:r>
            <a:r>
              <a:rPr lang="it-IT"/>
              <a:t> a partire dall’informazione ottica codificata a livello della visione di basso livello (cap. 2)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In questo processo l’</a:t>
            </a:r>
            <a:r>
              <a:rPr i="1" lang="it-IT"/>
              <a:t>osservatore reale</a:t>
            </a:r>
            <a:r>
              <a:rPr lang="it-IT"/>
              <a:t> (diversamente dall’osservatore ideale) utilizza soltanto </a:t>
            </a:r>
            <a:r>
              <a:rPr i="1" lang="it-IT"/>
              <a:t>una parte </a:t>
            </a:r>
            <a:r>
              <a:rPr lang="it-IT"/>
              <a:t>dell’informazione disponibile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3" name="Google Shape;18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457200" y="908720"/>
            <a:ext cx="821925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Alcune informazioni sono </a:t>
            </a:r>
            <a:r>
              <a:rPr i="1" lang="it-IT"/>
              <a:t>praticamente impossibili da cogliere </a:t>
            </a:r>
            <a:r>
              <a:rPr lang="it-IT"/>
              <a:t>per l’osservatore reale: il caso della </a:t>
            </a:r>
            <a:r>
              <a:rPr i="1" lang="it-IT">
                <a:solidFill>
                  <a:srgbClr val="800000"/>
                </a:solidFill>
              </a:rPr>
              <a:t>connessione</a:t>
            </a:r>
            <a:endParaRPr i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Le configurazioni </a:t>
            </a:r>
            <a:r>
              <a:rPr i="1" lang="it-IT"/>
              <a:t>a</a:t>
            </a:r>
            <a:r>
              <a:rPr lang="it-IT"/>
              <a:t> e </a:t>
            </a:r>
            <a:r>
              <a:rPr i="1" lang="it-IT"/>
              <a:t>b </a:t>
            </a:r>
            <a:r>
              <a:rPr lang="it-IT"/>
              <a:t>sono chiaramente discriminabili: in </a:t>
            </a:r>
            <a:r>
              <a:rPr i="1" lang="it-IT"/>
              <a:t>a</a:t>
            </a:r>
            <a:r>
              <a:rPr lang="it-IT"/>
              <a:t> c’è un oggetto, in </a:t>
            </a:r>
            <a:r>
              <a:rPr i="1" lang="it-IT"/>
              <a:t>b</a:t>
            </a:r>
            <a:r>
              <a:rPr lang="it-IT"/>
              <a:t> due. Nelle configurazioni </a:t>
            </a:r>
            <a:r>
              <a:rPr i="1" lang="it-IT"/>
              <a:t>c </a:t>
            </a:r>
            <a:r>
              <a:rPr lang="it-IT"/>
              <a:t>e </a:t>
            </a:r>
            <a:r>
              <a:rPr i="1" lang="it-IT"/>
              <a:t>d </a:t>
            </a:r>
            <a:r>
              <a:rPr lang="it-IT"/>
              <a:t>è impossibile dire usando solo lo sguardo se c’è un solo oggetto oppure due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connessione.png"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844824"/>
            <a:ext cx="4736417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idx="1" type="body"/>
          </p:nvPr>
        </p:nvSpPr>
        <p:spPr>
          <a:xfrm>
            <a:off x="457200" y="908720"/>
            <a:ext cx="821925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Alcune informazioni sono </a:t>
            </a:r>
            <a:r>
              <a:rPr i="1" lang="it-IT"/>
              <a:t>più facilmente rilevabili </a:t>
            </a:r>
            <a:r>
              <a:rPr lang="it-IT"/>
              <a:t>di altre: l’</a:t>
            </a:r>
            <a:r>
              <a:rPr i="1" lang="it-IT">
                <a:solidFill>
                  <a:srgbClr val="800000"/>
                </a:solidFill>
              </a:rPr>
              <a:t>effetto «odd man out»</a:t>
            </a:r>
            <a:r>
              <a:rPr lang="it-IT"/>
              <a:t>, «il tipo strano si nota»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Trovare un segmento obliquo in mezzo a quelli verticali è più facile che trovare un segmento verticale in mezzo a quelli obliqui, a parità di scarto nell’orientamento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barrette1.png" id="197" name="Google Shape;1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132856"/>
            <a:ext cx="284480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rette2.png" id="198" name="Google Shape;1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2132856"/>
            <a:ext cx="28321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RICERCA VISIVA (VISUAL SEARCH) - ppt scaricare" id="204" name="Google Shape;2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052736"/>
            <a:ext cx="6336704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Unificazione percettiva</a:t>
            </a:r>
            <a:endParaRPr/>
          </a:p>
        </p:txBody>
      </p:sp>
      <p:sp>
        <p:nvSpPr>
          <p:cNvPr id="210" name="Google Shape;210;p18"/>
          <p:cNvSpPr txBox="1"/>
          <p:nvPr>
            <p:ph idx="1" type="body"/>
          </p:nvPr>
        </p:nvSpPr>
        <p:spPr>
          <a:xfrm>
            <a:off x="457200" y="141277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Nella visione di livello intermedio gli elementi e le parti dell’immagine tendono a </a:t>
            </a:r>
            <a:r>
              <a:rPr i="1" lang="it-IT"/>
              <a:t>raggrupparsi</a:t>
            </a:r>
            <a:r>
              <a:rPr lang="it-IT"/>
              <a:t> in unità organizzate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i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psicologia della Gestalt ha descritto alcuni </a:t>
            </a:r>
            <a:r>
              <a:rPr i="1" lang="it-IT">
                <a:solidFill>
                  <a:srgbClr val="800000"/>
                </a:solidFill>
              </a:rPr>
              <a:t>fattori di unificazione percettiva</a:t>
            </a:r>
            <a:endParaRPr i="1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Questi fattori, secondo gli psicologi della Gestalt, possono essere interpretati come espressione del </a:t>
            </a:r>
            <a:r>
              <a:rPr i="1" lang="it-IT"/>
              <a:t>principio di minimo</a:t>
            </a:r>
            <a:endParaRPr/>
          </a:p>
          <a:p>
            <a:pPr indent="-228600" lvl="2" marL="1333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Fra questi fattori si possono ricordare la </a:t>
            </a:r>
            <a:r>
              <a:rPr i="1" lang="it-IT"/>
              <a:t>prossimità</a:t>
            </a:r>
            <a:r>
              <a:rPr lang="it-IT"/>
              <a:t> e la </a:t>
            </a:r>
            <a:r>
              <a:rPr i="1" lang="it-IT"/>
              <a:t>buona continuazione</a:t>
            </a:r>
            <a:endParaRPr/>
          </a:p>
        </p:txBody>
      </p:sp>
      <p:sp>
        <p:nvSpPr>
          <p:cNvPr id="211" name="Google Shape;21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idx="1" type="body"/>
          </p:nvPr>
        </p:nvSpPr>
        <p:spPr>
          <a:xfrm>
            <a:off x="457200" y="1124744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Prossimità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vengono unificati gli elementi </a:t>
            </a:r>
            <a:r>
              <a:rPr i="1" lang="it-IT">
                <a:solidFill>
                  <a:srgbClr val="800000"/>
                </a:solidFill>
              </a:rPr>
              <a:t>più vicini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 punti in </a:t>
            </a:r>
            <a:r>
              <a:rPr i="1" lang="it-IT"/>
              <a:t>a</a:t>
            </a:r>
            <a:r>
              <a:rPr lang="it-IT"/>
              <a:t> non vengono mai unificati nel modo indicato in </a:t>
            </a:r>
            <a:r>
              <a:rPr i="1" lang="it-IT"/>
              <a:t>b. </a:t>
            </a:r>
            <a:r>
              <a:rPr lang="it-IT"/>
              <a:t>La soluzione che si impone spontaneamente è quella in </a:t>
            </a:r>
            <a:r>
              <a:rPr i="1" lang="it-IT"/>
              <a:t>c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852936"/>
            <a:ext cx="720080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Catena psicofisica della visione</a:t>
            </a:r>
            <a:br>
              <a:rPr lang="it-IT"/>
            </a:b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268760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i="1" lang="it-IT"/>
              <a:t>Stimolo distale</a:t>
            </a:r>
            <a:r>
              <a:rPr lang="it-IT"/>
              <a:t> (l’oggetto fisico indipendente dall’osservatore)</a:t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i="1" lang="it-IT"/>
              <a:t>Stimolo prossimale </a:t>
            </a:r>
            <a:r>
              <a:rPr lang="it-IT"/>
              <a:t>(l’immagine catturabile in un punto di vista)</a:t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i="1" lang="it-IT"/>
              <a:t>Sensazione</a:t>
            </a:r>
            <a:r>
              <a:rPr lang="it-IT"/>
              <a:t> (la registrazione, tipicamente parziale, degli stimoli prossimali)</a:t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i="1" lang="it-IT"/>
              <a:t>Percezione </a:t>
            </a:r>
            <a:r>
              <a:rPr lang="it-IT"/>
              <a:t>(prodotto dell’organizzazione delle sensazioni in unità tendenzialmente corrispondenti agli stimoli distali)</a:t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i="1" lang="it-IT"/>
              <a:t>Riconoscimento </a:t>
            </a:r>
            <a:r>
              <a:rPr lang="it-IT"/>
              <a:t>(risultante dal confronto tra le percezioni e l’informazione depositata in memoria)</a:t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8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Oggetto di questo capitolo è la </a:t>
            </a:r>
            <a:r>
              <a:rPr i="1" lang="it-IT">
                <a:solidFill>
                  <a:srgbClr val="800000"/>
                </a:solidFill>
              </a:rPr>
              <a:t>percezione</a:t>
            </a:r>
            <a:endParaRPr/>
          </a:p>
        </p:txBody>
      </p:sp>
      <p:sp>
        <p:nvSpPr>
          <p:cNvPr id="96" name="Google Shape;9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923928" y="2060848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923928" y="2708920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923928" y="3429000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3923928" y="4365104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457200" y="1124744"/>
            <a:ext cx="8219256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Buona continuazione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prevalgono le organizzazioni che </a:t>
            </a:r>
            <a:r>
              <a:rPr i="1" lang="it-IT">
                <a:solidFill>
                  <a:srgbClr val="800000"/>
                </a:solidFill>
              </a:rPr>
              <a:t>minimizzano i cambiamenti di direzione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configurazione </a:t>
            </a:r>
            <a:r>
              <a:rPr i="1" lang="it-IT"/>
              <a:t>a</a:t>
            </a:r>
            <a:r>
              <a:rPr lang="it-IT"/>
              <a:t> viene percepita come un intreccio di due linee. Solo con uno sforzo attentivo è possibile percepire la giustapposizione di due angoli dai lati curvi, come in </a:t>
            </a:r>
            <a:r>
              <a:rPr i="1" lang="it-IT"/>
              <a:t>b </a:t>
            </a:r>
            <a:r>
              <a:rPr lang="it-IT"/>
              <a:t>e</a:t>
            </a:r>
            <a:r>
              <a:rPr i="1" lang="it-IT"/>
              <a:t> c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780928"/>
            <a:ext cx="5184576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Articolazione figura-sfondo</a:t>
            </a:r>
            <a:endParaRPr/>
          </a:p>
        </p:txBody>
      </p:sp>
      <p:sp>
        <p:nvSpPr>
          <p:cNvPr id="231" name="Google Shape;231;p21"/>
          <p:cNvSpPr txBox="1"/>
          <p:nvPr>
            <p:ph idx="1" type="body"/>
          </p:nvPr>
        </p:nvSpPr>
        <p:spPr>
          <a:xfrm>
            <a:off x="457200" y="141277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Gli oggetti percettivi si costituiscono come entità dotate di </a:t>
            </a:r>
            <a:r>
              <a:rPr i="1" lang="it-IT"/>
              <a:t>forma </a:t>
            </a:r>
            <a:r>
              <a:rPr lang="it-IT"/>
              <a:t>(</a:t>
            </a:r>
            <a:r>
              <a:rPr i="1" lang="it-IT">
                <a:solidFill>
                  <a:srgbClr val="800000"/>
                </a:solidFill>
              </a:rPr>
              <a:t>figure</a:t>
            </a:r>
            <a:r>
              <a:rPr lang="it-IT"/>
              <a:t>) mentre gli </a:t>
            </a:r>
            <a:r>
              <a:rPr i="1" lang="it-IT"/>
              <a:t>spazi intermedi </a:t>
            </a:r>
            <a:r>
              <a:rPr lang="it-IT"/>
              <a:t>(</a:t>
            </a:r>
            <a:r>
              <a:rPr i="1" lang="it-IT">
                <a:solidFill>
                  <a:srgbClr val="800000"/>
                </a:solidFill>
              </a:rPr>
              <a:t>sfondo</a:t>
            </a:r>
            <a:r>
              <a:rPr lang="it-IT"/>
              <a:t>) ne sono privi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Vi sono diversi </a:t>
            </a:r>
            <a:r>
              <a:rPr i="1" lang="it-IT">
                <a:solidFill>
                  <a:srgbClr val="800000"/>
                </a:solidFill>
              </a:rPr>
              <a:t>fattori di articolazione figura-sfondo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Questi fattori, secondo gli psicologi della Gestalt, possono essere visti come espressione del principio di minimo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Fra di essi si possono ricordare l’inclusione, l’area minore e la larghezza costante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i="1"/>
          </a:p>
        </p:txBody>
      </p:sp>
      <p:sp>
        <p:nvSpPr>
          <p:cNvPr id="232" name="Google Shape;2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llusioni ottiche e percezione visiva: i principi fondamentali" id="238" name="Google Shape;2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323" y="1268760"/>
            <a:ext cx="2977353" cy="332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Completamento amodale di superfici</a:t>
            </a:r>
            <a:endParaRPr/>
          </a:p>
        </p:txBody>
      </p:sp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457200" y="141277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Quando delle superfici (dette </a:t>
            </a:r>
            <a:r>
              <a:rPr i="1" lang="it-IT"/>
              <a:t>occludenti</a:t>
            </a:r>
            <a:r>
              <a:rPr lang="it-IT"/>
              <a:t>) nascondono parzialmente altre superfici queste tendono a unificarsi </a:t>
            </a:r>
            <a:r>
              <a:rPr i="1" lang="it-IT">
                <a:solidFill>
                  <a:srgbClr val="800000"/>
                </a:solidFill>
              </a:rPr>
              <a:t>completandosi dietro </a:t>
            </a:r>
            <a:r>
              <a:rPr lang="it-IT"/>
              <a:t>agli occludenti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2780928"/>
            <a:ext cx="4493359" cy="257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percezione « Noi di 1UF" id="252" name="Google Shape;2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1340768"/>
            <a:ext cx="2854300" cy="343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457200" y="1124744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Il triangolo illusorio visibile in </a:t>
            </a:r>
            <a:r>
              <a:rPr i="1" lang="it-IT"/>
              <a:t>a </a:t>
            </a:r>
            <a:r>
              <a:rPr lang="it-IT"/>
              <a:t>deriva dalla tendenza al </a:t>
            </a:r>
            <a:r>
              <a:rPr i="1" lang="it-IT">
                <a:solidFill>
                  <a:srgbClr val="800000"/>
                </a:solidFill>
              </a:rPr>
              <a:t>completamento amodale </a:t>
            </a:r>
            <a:r>
              <a:rPr lang="it-IT"/>
              <a:t>dei tre settori neri e dei tre angoli, che diventano tre dischi completi e un unico triangolo chiuso se percepiti come forme parzialmente coperte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Quando mancano gli allineamenti tra le varie porzioni di contorno, come in </a:t>
            </a:r>
            <a:r>
              <a:rPr i="1" lang="it-IT"/>
              <a:t>b</a:t>
            </a:r>
            <a:r>
              <a:rPr lang="it-IT"/>
              <a:t>, il triangolo non emerge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Spiegazione alternativa di tipo helmoltziano: la mente spiega interruzioni e concavità generando l’oggetto </a:t>
            </a:r>
            <a:r>
              <a:rPr i="1" lang="it-IT"/>
              <a:t>più probabile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L’informazione sulla profondità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457200" y="1556792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Determinare la </a:t>
            </a:r>
            <a:r>
              <a:rPr i="1" lang="it-IT">
                <a:solidFill>
                  <a:srgbClr val="800000"/>
                </a:solidFill>
              </a:rPr>
              <a:t>profondità </a:t>
            </a:r>
            <a:r>
              <a:rPr lang="it-IT"/>
              <a:t>degli oggetti è essenziale per dirigere efficacemente i movimenti nell’ambiente esterno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In che modo il cervello partendo da </a:t>
            </a:r>
            <a:r>
              <a:rPr i="1" lang="it-IT"/>
              <a:t>immagini retiniche bidimensionali </a:t>
            </a:r>
            <a:r>
              <a:rPr lang="it-IT"/>
              <a:t>riesce a ricostruire la </a:t>
            </a:r>
            <a:r>
              <a:rPr i="1" lang="it-IT"/>
              <a:t>collocazione nello spazio degli oggetti </a:t>
            </a:r>
            <a:r>
              <a:rPr lang="it-IT"/>
              <a:t>che le hanno originate?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457200" y="1124744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visione tridimensionale si basa su quattro tipi di informazioni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informazione </a:t>
            </a:r>
            <a:r>
              <a:rPr i="1" lang="it-IT"/>
              <a:t>ottica monoculare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informazione </a:t>
            </a:r>
            <a:r>
              <a:rPr i="1" lang="it-IT"/>
              <a:t>ottica binoculare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informazione </a:t>
            </a:r>
            <a:r>
              <a:rPr i="1" lang="it-IT"/>
              <a:t>extra-ottica monoculare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informazione </a:t>
            </a:r>
            <a:r>
              <a:rPr i="1" lang="it-IT"/>
              <a:t>extra-ottica monoculare</a:t>
            </a:r>
            <a:endParaRPr i="1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457200" y="105273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Informazione ottica monoculare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Obliquità delle linee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le linee </a:t>
            </a:r>
            <a:r>
              <a:rPr i="1" lang="it-IT"/>
              <a:t>oblique</a:t>
            </a:r>
            <a:r>
              <a:rPr lang="it-IT"/>
              <a:t> appaiono inclinate in profondità (mentre le linee verticali e orizzontali appaiono collocate sul piano frontale)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Posizione rispetto all’orizzonte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gli elementi </a:t>
            </a:r>
            <a:r>
              <a:rPr i="1" lang="it-IT"/>
              <a:t>più bassi </a:t>
            </a:r>
            <a:r>
              <a:rPr lang="it-IT"/>
              <a:t>sul piano pittorico appaiono vicini all’osservatore e quelli più alti appaiono lontani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7" name="Google Shape;27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idx="1" type="body"/>
          </p:nvPr>
        </p:nvSpPr>
        <p:spPr>
          <a:xfrm>
            <a:off x="467544" y="980728"/>
            <a:ext cx="821925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Gradienti prospettici relativi a grandezza, forma e densità microstrutturale e</a:t>
            </a:r>
            <a:r>
              <a:rPr lang="it-IT"/>
              <a:t> </a:t>
            </a:r>
            <a:r>
              <a:rPr i="1" lang="it-IT">
                <a:solidFill>
                  <a:srgbClr val="800000"/>
                </a:solidFill>
              </a:rPr>
              <a:t>gradiente di chiaroscuro </a:t>
            </a:r>
            <a:r>
              <a:rPr lang="it-IT">
                <a:solidFill>
                  <a:srgbClr val="800000"/>
                </a:solidFill>
              </a:rPr>
              <a:t>(</a:t>
            </a:r>
            <a:r>
              <a:rPr i="1" lang="it-IT">
                <a:solidFill>
                  <a:srgbClr val="800000"/>
                </a:solidFill>
              </a:rPr>
              <a:t>shading</a:t>
            </a:r>
            <a:r>
              <a:rPr lang="it-IT">
                <a:solidFill>
                  <a:srgbClr val="800000"/>
                </a:solidFill>
              </a:rPr>
              <a:t>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il </a:t>
            </a:r>
            <a:r>
              <a:rPr i="1" lang="it-IT"/>
              <a:t>valore del gradiente </a:t>
            </a:r>
            <a:r>
              <a:rPr lang="it-IT"/>
              <a:t>specifica il grado di inclinazione in profondità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Interposizione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la relazione davanti/dietro fra superfici fornisce un’informazione di tipo </a:t>
            </a:r>
            <a:r>
              <a:rPr i="1" lang="it-IT"/>
              <a:t>ordinale </a:t>
            </a:r>
            <a:r>
              <a:rPr lang="it-IT"/>
              <a:t>sulla profondità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Movimento dell’osservatore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quando l’osservatore si muove, i </a:t>
            </a:r>
            <a:r>
              <a:rPr i="1" lang="it-IT"/>
              <a:t>cambiamenti delle proiezioni ottiche </a:t>
            </a:r>
            <a:r>
              <a:rPr lang="it-IT"/>
              <a:t>trasmettono informazione sulla distanza degli oggetti</a:t>
            </a:r>
            <a:endParaRPr/>
          </a:p>
        </p:txBody>
      </p:sp>
      <p:sp>
        <p:nvSpPr>
          <p:cNvPr id="283" name="Google Shape;28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457200" y="1124744"/>
            <a:ext cx="8147248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Parte della catena psicofisica della visione vista più da vicino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Gli stimoli prossimali sono proiezioni parzialmente </a:t>
            </a:r>
            <a:r>
              <a:rPr i="1" lang="it-IT">
                <a:solidFill>
                  <a:srgbClr val="800000"/>
                </a:solidFill>
              </a:rPr>
              <a:t>indeterminate </a:t>
            </a:r>
            <a:r>
              <a:rPr lang="it-IT"/>
              <a:t>dello stimolo distale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L’esperienza percettiva tende a </a:t>
            </a:r>
            <a:r>
              <a:rPr i="1" lang="it-IT">
                <a:solidFill>
                  <a:srgbClr val="800000"/>
                </a:solidFill>
              </a:rPr>
              <a:t>corrispondere agli stimoli distali </a:t>
            </a:r>
            <a:r>
              <a:rPr lang="it-IT"/>
              <a:t>(tendenza alla costanza) nonostante la variabilità degli stimoli prossimali</a:t>
            </a:r>
            <a:endParaRPr/>
          </a:p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700808"/>
            <a:ext cx="5697442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825" y="613525"/>
            <a:ext cx="508635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Magritte per bambini: la pipa e il suo significato ⋆ Zebrart.it" id="295" name="Google Shape;2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1628800"/>
            <a:ext cx="3992268" cy="311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72b530a380_1_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2" name="Google Shape;302;g172b530a380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350" y="1368975"/>
            <a:ext cx="48768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idx="1" type="body"/>
          </p:nvPr>
        </p:nvSpPr>
        <p:spPr>
          <a:xfrm>
            <a:off x="323528" y="105273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Informazione ottica binoculare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Disparità binoculare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Quando guardiamo gli oggetti con entrambi gli occhi, le immagini degli oggetti proiettate su ciascun occhio sono leggermente diverse (</a:t>
            </a:r>
            <a:r>
              <a:rPr i="1" lang="it-IT"/>
              <a:t>disparità binoculare</a:t>
            </a:r>
            <a:r>
              <a:rPr lang="it-IT"/>
              <a:t>)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L’entità della disparità dipende dalla distanza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Perciò l’informazione sulla disparità binoculare permette al cervello di calcolare le distanze relative degli oggetti (</a:t>
            </a:r>
            <a:r>
              <a:rPr i="1" lang="it-IT"/>
              <a:t>stereopsi</a:t>
            </a:r>
            <a:r>
              <a:rPr lang="it-IT"/>
              <a:t>)</a:t>
            </a:r>
            <a:endParaRPr/>
          </a:p>
        </p:txBody>
      </p:sp>
      <p:sp>
        <p:nvSpPr>
          <p:cNvPr id="308" name="Google Shape;308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idx="1" type="body"/>
          </p:nvPr>
        </p:nvSpPr>
        <p:spPr>
          <a:xfrm>
            <a:off x="457200" y="1052736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Informazione extra-ottica monoculare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Accomodazione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▪"/>
            </a:pPr>
            <a:r>
              <a:rPr lang="it-IT"/>
              <a:t>informazioni sulla profondità possono essere ricavate dal grado di </a:t>
            </a:r>
            <a:r>
              <a:rPr i="1" lang="it-IT"/>
              <a:t>accomodazione</a:t>
            </a:r>
            <a:r>
              <a:rPr lang="it-IT"/>
              <a:t> (= variazione della curvatura) del cristallino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4" name="Google Shape;31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/>
          <p:nvPr>
            <p:ph idx="1" type="body"/>
          </p:nvPr>
        </p:nvSpPr>
        <p:spPr>
          <a:xfrm>
            <a:off x="457200" y="980728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Informazione extra-ottica binoculare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 b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i="1" lang="it-IT">
                <a:solidFill>
                  <a:srgbClr val="800000"/>
                </a:solidFill>
              </a:rPr>
              <a:t>Convergenza</a:t>
            </a:r>
            <a:endParaRPr i="1">
              <a:solidFill>
                <a:srgbClr val="800000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L’angolo di vergenza è l’angolo formato dai due occhi quando fissano un punto nello spazio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lo sforzo muscolare connesso con l’aumento dell’angolo di vergenza (</a:t>
            </a:r>
            <a:r>
              <a:rPr i="1" lang="it-IT"/>
              <a:t>convergenza</a:t>
            </a:r>
            <a:r>
              <a:rPr lang="it-IT"/>
              <a:t>) fornisce una indicazione univoca sulla diminuzione della distanza</a:t>
            </a:r>
            <a:endParaRPr/>
          </a:p>
        </p:txBody>
      </p:sp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467544" y="620688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alibri"/>
              <a:buNone/>
            </a:pPr>
            <a:r>
              <a:rPr lang="it-IT"/>
              <a:t>L’indeterminazione ottica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457200" y="1484784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Due tipi di </a:t>
            </a:r>
            <a:r>
              <a:rPr i="1" lang="it-IT">
                <a:solidFill>
                  <a:srgbClr val="800000"/>
                </a:solidFill>
              </a:rPr>
              <a:t>indeterminazione ottica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indeterminazione</a:t>
            </a:r>
            <a:r>
              <a:rPr lang="it-IT">
                <a:solidFill>
                  <a:srgbClr val="800000"/>
                </a:solidFill>
              </a:rPr>
              <a:t> </a:t>
            </a:r>
            <a:r>
              <a:rPr i="1" lang="it-IT"/>
              <a:t>geometrica </a:t>
            </a:r>
            <a:r>
              <a:rPr lang="it-IT"/>
              <a:t>(relativa a distanza, forma, grandezza, ecc.)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it-IT"/>
              <a:t>indeterminazione </a:t>
            </a:r>
            <a:r>
              <a:rPr i="1" lang="it-IT"/>
              <a:t>fotometrica </a:t>
            </a:r>
            <a:r>
              <a:rPr lang="it-IT"/>
              <a:t>(relativa al colore delle superfici)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395536" y="836712"/>
            <a:ext cx="820891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None/>
            </a:pPr>
            <a:r>
              <a:rPr b="1" lang="it-IT">
                <a:solidFill>
                  <a:srgbClr val="800000"/>
                </a:solidFill>
              </a:rPr>
              <a:t>Indeterminazione geometrica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Dato un punto di vista, la proiezione ottica (stimolo prossimale) dipende dalla </a:t>
            </a:r>
            <a:r>
              <a:rPr i="1" lang="it-IT"/>
              <a:t>distanza</a:t>
            </a:r>
            <a:r>
              <a:rPr lang="it-IT"/>
              <a:t> e della </a:t>
            </a:r>
            <a:r>
              <a:rPr i="1" lang="it-IT"/>
              <a:t>grandezza</a:t>
            </a:r>
            <a:r>
              <a:rPr lang="it-IT"/>
              <a:t> dell’oggetto osservato 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Un oggetto piccolo vicino o oggetto grande lontano possono avere </a:t>
            </a:r>
            <a:r>
              <a:rPr i="1" lang="it-IT">
                <a:solidFill>
                  <a:srgbClr val="800000"/>
                </a:solidFill>
              </a:rPr>
              <a:t>la stessa proiezione ottica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Noto Sans Symbols"/>
              <a:buChar char="▪"/>
            </a:pPr>
            <a:r>
              <a:rPr lang="it-IT"/>
              <a:t>L’armadio di una casa di bambola alto 10 cm proietta alla distanza di 30 cm la stessa immagine proiettata da un armadio alto 1 metro alla distanza di 3 m 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 i="1">
              <a:solidFill>
                <a:srgbClr val="800000"/>
              </a:solidFill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rPr lang="it-IT"/>
              <a:t>La grandezza di un oggetto è (parzialmente) </a:t>
            </a:r>
            <a:r>
              <a:rPr i="1" lang="it-IT">
                <a:solidFill>
                  <a:srgbClr val="800000"/>
                </a:solidFill>
              </a:rPr>
              <a:t>indeterminata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000090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4067944" y="2276872"/>
            <a:ext cx="144016" cy="36004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4067944" y="4365104"/>
            <a:ext cx="144016" cy="36004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La struttura del manuale di PSICOLOGIA GENERALE Storia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620688"/>
            <a:ext cx="7011217" cy="525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467544" y="908720"/>
            <a:ext cx="8136904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Soluzione: far dipendere la </a:t>
            </a:r>
            <a:r>
              <a:rPr i="1" lang="it-IT">
                <a:solidFill>
                  <a:srgbClr val="800000"/>
                </a:solidFill>
              </a:rPr>
              <a:t>grandezza percepita</a:t>
            </a:r>
            <a:r>
              <a:rPr lang="it-IT"/>
              <a:t> dalle </a:t>
            </a:r>
            <a:r>
              <a:rPr i="1" lang="it-IT">
                <a:solidFill>
                  <a:srgbClr val="800000"/>
                </a:solidFill>
              </a:rPr>
              <a:t>informazioni disponibili sulla distanza </a:t>
            </a:r>
            <a:r>
              <a:rPr lang="it-IT"/>
              <a:t>(per es. le informazione prospettiche)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Si confronti la grandezza di queste automobili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3140968"/>
            <a:ext cx="3960440" cy="259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457200" y="1124744"/>
            <a:ext cx="8219256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La grandezza pittorica delle tre automobili è identica (basta misurarle con un righello)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Eppure tutti vedono tre automobili di grandezza diversa perché la grandezza percepita è proporzionale alla distanza specificata dalle informazioni prospettiche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457200" y="908720"/>
            <a:ext cx="821925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b="1" lang="it-IT">
                <a:solidFill>
                  <a:srgbClr val="800000"/>
                </a:solidFill>
              </a:rPr>
              <a:t>Indeterminazione fotometrica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L’intensità della luce che arriva a un punto di vista da una superficie dipende dalla </a:t>
            </a:r>
            <a:r>
              <a:rPr i="1" lang="it-IT"/>
              <a:t>riflettanza </a:t>
            </a:r>
            <a:r>
              <a:rPr lang="it-IT"/>
              <a:t>(= proporzione di luce incidente riflessa verso l’occhio) e dalla </a:t>
            </a:r>
            <a:r>
              <a:rPr i="1" lang="it-IT"/>
              <a:t>quantità di illuminazione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Un cartoncino chiaro in ombra o un cartoncino scuro in piena luce possono produrre </a:t>
            </a:r>
            <a:r>
              <a:rPr i="1" lang="it-IT">
                <a:solidFill>
                  <a:srgbClr val="800000"/>
                </a:solidFill>
              </a:rPr>
              <a:t>la stessa intensità di stimolazione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rPr lang="it-IT"/>
              <a:t>Il colore delle superfici è (parzialmente) </a:t>
            </a:r>
            <a:r>
              <a:rPr lang="it-IT">
                <a:solidFill>
                  <a:srgbClr val="800000"/>
                </a:solidFill>
              </a:rPr>
              <a:t>indeterminato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4211960" y="4293096"/>
            <a:ext cx="144016" cy="36004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211960" y="2996952"/>
            <a:ext cx="144016" cy="36004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2014-07-28T14:21:47Z</dcterms:created>
  <dc:creator>ILARIA MARTINI</dc:creator>
</cp:coreProperties>
</file>